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62" r:id="rId4"/>
    <p:sldId id="266" r:id="rId5"/>
    <p:sldId id="268" r:id="rId6"/>
    <p:sldId id="263" r:id="rId7"/>
    <p:sldId id="265" r:id="rId8"/>
    <p:sldId id="261" r:id="rId9"/>
    <p:sldId id="260" r:id="rId10"/>
    <p:sldId id="267" r:id="rId11"/>
    <p:sldId id="264" r:id="rId12"/>
    <p:sldId id="25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19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141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9609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3604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0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74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471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507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1961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879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28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9/28/2019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49070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ki/Toma_de_decisiones" TargetMode="External"/><Relationship Id="rId2" Type="http://schemas.openxmlformats.org/officeDocument/2006/relationships/hyperlink" Target="https://es.wikipedia.org/wiki/Miner%C3%ADa_de_dato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s.wikipedia.org/wiki/Marketin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Reglas_de_asociaci%C3%B3n" TargetMode="External"/><Relationship Id="rId2" Type="http://schemas.openxmlformats.org/officeDocument/2006/relationships/hyperlink" Target="http://www.fuenterrebollo.com/Economicas/ECONOMETRIA/SEGMENTACION/CONGLOMERADOS/conglomerados.pdf" TargetMode="External"/><Relationship Id="rId1" Type="http://schemas.openxmlformats.org/officeDocument/2006/relationships/slideLayout" Target="../slideLayouts/slideLayout2.xml"/><Relationship Id="rId4" Type="http://schemas.openxmlformats.org/officeDocument/2006/relationships/hyperlink" Target="http://mineriadedatosiutoms.blogspot.com/2016/10/mineria-de-dato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070" y="2329841"/>
            <a:ext cx="5943930" cy="3344451"/>
          </a:xfrm>
          <a:prstGeom prst="rect">
            <a:avLst/>
          </a:prstGeom>
        </p:spPr>
      </p:pic>
      <p:sp>
        <p:nvSpPr>
          <p:cNvPr id="2" name="Título 1">
            <a:extLst>
              <a:ext uri="{FF2B5EF4-FFF2-40B4-BE49-F238E27FC236}">
                <a16:creationId xmlns:a16="http://schemas.microsoft.com/office/drawing/2014/main" id="{F3AED37F-76F7-473F-8BE1-8C9EC75C2EF0}"/>
              </a:ext>
            </a:extLst>
          </p:cNvPr>
          <p:cNvSpPr>
            <a:spLocks noGrp="1"/>
          </p:cNvSpPr>
          <p:nvPr>
            <p:ph type="ctrTitle"/>
          </p:nvPr>
        </p:nvSpPr>
        <p:spPr>
          <a:xfrm>
            <a:off x="1097280" y="758952"/>
            <a:ext cx="10058400" cy="1570889"/>
          </a:xfrm>
        </p:spPr>
        <p:txBody>
          <a:bodyPr/>
          <a:lstStyle/>
          <a:p>
            <a:r>
              <a:rPr lang="es-CO" dirty="0"/>
              <a:t>Minería de Datos</a:t>
            </a:r>
          </a:p>
        </p:txBody>
      </p:sp>
      <p:sp>
        <p:nvSpPr>
          <p:cNvPr id="3" name="Subtítulo 2">
            <a:extLst>
              <a:ext uri="{FF2B5EF4-FFF2-40B4-BE49-F238E27FC236}">
                <a16:creationId xmlns:a16="http://schemas.microsoft.com/office/drawing/2014/main" id="{8D5CDA7E-4F86-48C9-819A-ECCBABA3822B}"/>
              </a:ext>
            </a:extLst>
          </p:cNvPr>
          <p:cNvSpPr>
            <a:spLocks noGrp="1"/>
          </p:cNvSpPr>
          <p:nvPr>
            <p:ph type="subTitle" idx="1"/>
          </p:nvPr>
        </p:nvSpPr>
        <p:spPr/>
        <p:txBody>
          <a:bodyPr>
            <a:normAutofit fontScale="85000" lnSpcReduction="20000"/>
          </a:bodyPr>
          <a:lstStyle/>
          <a:p>
            <a:r>
              <a:rPr lang="es-CO" dirty="0"/>
              <a:t>Materia: bases de datos II</a:t>
            </a:r>
          </a:p>
          <a:p>
            <a:endParaRPr lang="es-CO" dirty="0"/>
          </a:p>
          <a:p>
            <a:r>
              <a:rPr lang="es-CO" dirty="0"/>
              <a:t>Realizado por: JESUS OSWALDO SIERRA</a:t>
            </a:r>
          </a:p>
          <a:p>
            <a:endParaRPr lang="es-CO" dirty="0"/>
          </a:p>
        </p:txBody>
      </p:sp>
      <p:pic>
        <p:nvPicPr>
          <p:cNvPr id="6" name="Imagen 5">
            <a:extLst>
              <a:ext uri="{FF2B5EF4-FFF2-40B4-BE49-F238E27FC236}">
                <a16:creationId xmlns:a16="http://schemas.microsoft.com/office/drawing/2014/main" id="{B5A26FE9-3308-4BED-8B7B-27C1B446F922}"/>
              </a:ext>
            </a:extLst>
          </p:cNvPr>
          <p:cNvPicPr>
            <a:picLocks noChangeAspect="1"/>
          </p:cNvPicPr>
          <p:nvPr/>
        </p:nvPicPr>
        <p:blipFill>
          <a:blip r:embed="rId3"/>
          <a:stretch>
            <a:fillRect/>
          </a:stretch>
        </p:blipFill>
        <p:spPr>
          <a:xfrm>
            <a:off x="10385570" y="0"/>
            <a:ext cx="1797691" cy="485377"/>
          </a:xfrm>
          <a:prstGeom prst="rect">
            <a:avLst/>
          </a:prstGeom>
        </p:spPr>
      </p:pic>
    </p:spTree>
    <p:extLst>
      <p:ext uri="{BB962C8B-B14F-4D97-AF65-F5344CB8AC3E}">
        <p14:creationId xmlns:p14="http://schemas.microsoft.com/office/powerpoint/2010/main" val="412121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Flujo de información y niveles de abstracción</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14" y="1737360"/>
            <a:ext cx="6576706" cy="4739640"/>
          </a:xfrm>
          <a:prstGeom prst="rect">
            <a:avLst/>
          </a:prstGeom>
        </p:spPr>
      </p:pic>
      <p:sp>
        <p:nvSpPr>
          <p:cNvPr id="5" name="Rectángulo 4"/>
          <p:cNvSpPr/>
          <p:nvPr/>
        </p:nvSpPr>
        <p:spPr>
          <a:xfrm>
            <a:off x="6718085" y="5626157"/>
            <a:ext cx="6096000" cy="369332"/>
          </a:xfrm>
          <a:prstGeom prst="rect">
            <a:avLst/>
          </a:prstGeom>
        </p:spPr>
        <p:txBody>
          <a:bodyPr>
            <a:spAutoFit/>
          </a:bodyPr>
          <a:lstStyle/>
          <a:p>
            <a:r>
              <a:rPr lang="es-AR" dirty="0"/>
              <a:t>Lugar donde se guarda la información: Bases de Datos. </a:t>
            </a:r>
          </a:p>
        </p:txBody>
      </p:sp>
      <p:sp>
        <p:nvSpPr>
          <p:cNvPr id="6" name="Rectángulo 5"/>
          <p:cNvSpPr/>
          <p:nvPr/>
        </p:nvSpPr>
        <p:spPr>
          <a:xfrm>
            <a:off x="6126480" y="4816847"/>
            <a:ext cx="6096000" cy="646331"/>
          </a:xfrm>
          <a:prstGeom prst="rect">
            <a:avLst/>
          </a:prstGeom>
        </p:spPr>
        <p:txBody>
          <a:bodyPr>
            <a:spAutoFit/>
          </a:bodyPr>
          <a:lstStyle/>
          <a:p>
            <a:r>
              <a:rPr lang="es-AR" dirty="0"/>
              <a:t>La información es limpiada y transformada en formato consistente. </a:t>
            </a:r>
          </a:p>
        </p:txBody>
      </p:sp>
      <p:sp>
        <p:nvSpPr>
          <p:cNvPr id="7" name="Rectángulo 6"/>
          <p:cNvSpPr/>
          <p:nvPr/>
        </p:nvSpPr>
        <p:spPr>
          <a:xfrm>
            <a:off x="5856250" y="4326017"/>
            <a:ext cx="6096000" cy="369332"/>
          </a:xfrm>
          <a:prstGeom prst="rect">
            <a:avLst/>
          </a:prstGeom>
        </p:spPr>
        <p:txBody>
          <a:bodyPr>
            <a:spAutoFit/>
          </a:bodyPr>
          <a:lstStyle/>
          <a:p>
            <a:r>
              <a:rPr lang="es-AR" dirty="0"/>
              <a:t>Producción de reportes a los usuarios, análisis Rápido.</a:t>
            </a:r>
          </a:p>
        </p:txBody>
      </p:sp>
      <p:sp>
        <p:nvSpPr>
          <p:cNvPr id="8" name="Rectángulo 7"/>
          <p:cNvSpPr/>
          <p:nvPr/>
        </p:nvSpPr>
        <p:spPr>
          <a:xfrm>
            <a:off x="5475250" y="3711270"/>
            <a:ext cx="6096000" cy="369332"/>
          </a:xfrm>
          <a:prstGeom prst="rect">
            <a:avLst/>
          </a:prstGeom>
        </p:spPr>
        <p:txBody>
          <a:bodyPr>
            <a:spAutoFit/>
          </a:bodyPr>
          <a:lstStyle/>
          <a:p>
            <a:r>
              <a:rPr lang="es-AR" dirty="0"/>
              <a:t>Se pone a disposición en dispositivos y entornos</a:t>
            </a:r>
          </a:p>
        </p:txBody>
      </p:sp>
      <p:sp>
        <p:nvSpPr>
          <p:cNvPr id="9" name="Rectángulo 8"/>
          <p:cNvSpPr/>
          <p:nvPr/>
        </p:nvSpPr>
        <p:spPr>
          <a:xfrm>
            <a:off x="4802150" y="2646648"/>
            <a:ext cx="6096000" cy="369332"/>
          </a:xfrm>
          <a:prstGeom prst="rect">
            <a:avLst/>
          </a:prstGeom>
        </p:spPr>
        <p:txBody>
          <a:bodyPr>
            <a:spAutoFit/>
          </a:bodyPr>
          <a:lstStyle/>
          <a:p>
            <a:r>
              <a:rPr lang="es-AR" dirty="0"/>
              <a:t>Culminación de procesos.</a:t>
            </a:r>
          </a:p>
        </p:txBody>
      </p:sp>
    </p:spTree>
    <p:extLst>
      <p:ext uri="{BB962C8B-B14F-4D97-AF65-F5344CB8AC3E}">
        <p14:creationId xmlns:p14="http://schemas.microsoft.com/office/powerpoint/2010/main" val="106143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err="1"/>
              <a:t>Bibliomining</a:t>
            </a:r>
            <a:r>
              <a:rPr lang="es-CO" b="1" dirty="0"/>
              <a:t> y la minería de datos aplicada a los entornos documentales</a:t>
            </a:r>
            <a:endParaRPr lang="es-AR" dirty="0"/>
          </a:p>
        </p:txBody>
      </p:sp>
      <p:sp>
        <p:nvSpPr>
          <p:cNvPr id="3" name="Marcador de contenido 2"/>
          <p:cNvSpPr>
            <a:spLocks noGrp="1"/>
          </p:cNvSpPr>
          <p:nvPr>
            <p:ph idx="1"/>
          </p:nvPr>
        </p:nvSpPr>
        <p:spPr/>
        <p:txBody>
          <a:bodyPr>
            <a:normAutofit/>
          </a:bodyPr>
          <a:lstStyle/>
          <a:p>
            <a:pPr algn="just"/>
            <a:r>
              <a:rPr lang="es-CO" sz="2800" dirty="0">
                <a:latin typeface="Arial" panose="020B0604020202020204" pitchFamily="34" charset="0"/>
                <a:cs typeface="Arial" panose="020B0604020202020204" pitchFamily="34" charset="0"/>
              </a:rPr>
              <a:t>El advenimiento de las nuevas tecnologías ha enfatizado el uso de la Minería de datos en el quehacer de las bibliotecas. Se adoptaron catálogos automatizados, se mejoraron técnicas y métodos estadísticos de la bibliometría para localizar nuevas pautas inmersas en grandes volúmenes de información que puedan ayudar a mejorar los procesos y el desempeño de las bibliotecas pensando en los usuarios. En resumen, la aplicación de la minería de datos en bibliotecas se denomina </a:t>
            </a:r>
            <a:r>
              <a:rPr lang="es-CO" sz="2800" dirty="0" err="1">
                <a:latin typeface="Arial" panose="020B0604020202020204" pitchFamily="34" charset="0"/>
                <a:cs typeface="Arial" panose="020B0604020202020204" pitchFamily="34" charset="0"/>
              </a:rPr>
              <a:t>bibliominería</a:t>
            </a:r>
            <a:r>
              <a:rPr lang="es-CO" sz="2800" dirty="0">
                <a:latin typeface="Arial" panose="020B0604020202020204" pitchFamily="34" charset="0"/>
                <a:cs typeface="Arial" panose="020B0604020202020204" pitchFamily="34" charset="0"/>
              </a:rPr>
              <a:t> (</a:t>
            </a:r>
            <a:r>
              <a:rPr lang="es-CO" sz="2800" dirty="0" err="1">
                <a:latin typeface="Arial" panose="020B0604020202020204" pitchFamily="34" charset="0"/>
                <a:cs typeface="Arial" panose="020B0604020202020204" pitchFamily="34" charset="0"/>
              </a:rPr>
              <a:t>bibliomining</a:t>
            </a:r>
            <a:r>
              <a:rPr lang="es-CO" sz="2800" dirty="0">
                <a:latin typeface="Arial" panose="020B0604020202020204" pitchFamily="34" charset="0"/>
                <a:cs typeface="Arial" panose="020B0604020202020204" pitchFamily="34" charset="0"/>
              </a:rPr>
              <a:t>) y permite sondear las enormes cantidades de datos generados por las bibliotecas.</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17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El Análisis </a:t>
            </a:r>
            <a:r>
              <a:rPr lang="es-CO" dirty="0" err="1"/>
              <a:t>Cluster</a:t>
            </a:r>
            <a:endParaRPr lang="es-AR" dirty="0"/>
          </a:p>
        </p:txBody>
      </p:sp>
      <p:sp>
        <p:nvSpPr>
          <p:cNvPr id="3" name="Marcador de contenido 2"/>
          <p:cNvSpPr>
            <a:spLocks noGrp="1"/>
          </p:cNvSpPr>
          <p:nvPr>
            <p:ph idx="1"/>
          </p:nvPr>
        </p:nvSpPr>
        <p:spPr>
          <a:xfrm>
            <a:off x="1097280" y="2697504"/>
            <a:ext cx="10058400" cy="2935272"/>
          </a:xfrm>
        </p:spPr>
        <p:txBody>
          <a:bodyPr>
            <a:noAutofit/>
          </a:bodyPr>
          <a:lstStyle/>
          <a:p>
            <a:pPr algn="just"/>
            <a:r>
              <a:rPr lang="es-CO" sz="3000" dirty="0">
                <a:latin typeface="Arial" panose="020B0604020202020204" pitchFamily="34" charset="0"/>
                <a:cs typeface="Arial" panose="020B0604020202020204" pitchFamily="34" charset="0"/>
              </a:rPr>
              <a:t>Es conocido como Análisis de Conglomerados, es una técnica estadística multivariante que busca agrupar elementos (o variables) tratando de lograr la máxima homogeneidad en cada grupo y la mayor diferencia entre los grupos</a:t>
            </a:r>
            <a:endParaRPr lang="es-A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29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823740"/>
          </a:xfrm>
        </p:spPr>
        <p:txBody>
          <a:bodyPr/>
          <a:lstStyle/>
          <a:p>
            <a:r>
              <a:rPr lang="es-CO" dirty="0"/>
              <a:t>Minería por reglas de asociación</a:t>
            </a:r>
            <a:endParaRPr lang="es-AR" dirty="0"/>
          </a:p>
        </p:txBody>
      </p:sp>
      <p:sp>
        <p:nvSpPr>
          <p:cNvPr id="3" name="Marcador de contenido 2"/>
          <p:cNvSpPr>
            <a:spLocks noGrp="1"/>
          </p:cNvSpPr>
          <p:nvPr>
            <p:ph idx="1"/>
          </p:nvPr>
        </p:nvSpPr>
        <p:spPr>
          <a:xfrm>
            <a:off x="1097280" y="1845734"/>
            <a:ext cx="10058400" cy="1446106"/>
          </a:xfrm>
        </p:spPr>
        <p:txBody>
          <a:bodyPr>
            <a:normAutofit/>
          </a:bodyPr>
          <a:lstStyle/>
          <a:p>
            <a:pPr algn="just"/>
            <a:r>
              <a:rPr lang="es-CO" dirty="0">
                <a:solidFill>
                  <a:schemeClr val="tx1"/>
                </a:solidFill>
                <a:latin typeface="Arial" panose="020B0604020202020204" pitchFamily="34" charset="0"/>
                <a:cs typeface="Arial" panose="020B0604020202020204" pitchFamily="34" charset="0"/>
              </a:rPr>
              <a:t>En </a:t>
            </a:r>
            <a:r>
              <a:rPr lang="es-CO" dirty="0">
                <a:solidFill>
                  <a:schemeClr val="tx1"/>
                </a:solidFill>
                <a:latin typeface="Arial" panose="020B0604020202020204" pitchFamily="34" charset="0"/>
                <a:cs typeface="Arial" panose="020B0604020202020204" pitchFamily="34" charset="0"/>
                <a:hlinkClick r:id="rId2" tooltip="Minería de datos"/>
              </a:rPr>
              <a:t>minería de datos</a:t>
            </a:r>
            <a:r>
              <a:rPr lang="es-CO" dirty="0">
                <a:solidFill>
                  <a:schemeClr val="tx1"/>
                </a:solidFill>
                <a:latin typeface="Arial" panose="020B0604020202020204" pitchFamily="34" charset="0"/>
                <a:cs typeface="Arial" panose="020B0604020202020204" pitchFamily="34" charset="0"/>
              </a:rPr>
              <a:t> las reglas de asociación se utilizan para descubrir hechos que ocurren en común dentro de un determinado conjunto de datos.​</a:t>
            </a:r>
            <a:endParaRPr lang="es-AR" dirty="0">
              <a:solidFill>
                <a:schemeClr val="tx1"/>
              </a:solidFill>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1097280" y="2711996"/>
            <a:ext cx="10058400" cy="206006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CO" dirty="0">
                <a:solidFill>
                  <a:schemeClr val="tx1"/>
                </a:solidFill>
                <a:latin typeface="Arial" panose="020B0604020202020204" pitchFamily="34" charset="0"/>
              </a:rPr>
              <a:t>Encontrada en los datos de ventas de un supermercado, indicaría que un consumidor que compra cebollas y verdura a la vez, es probable que compre también carne. Esta información se puede utilizar como base para </a:t>
            </a:r>
            <a:r>
              <a:rPr lang="es-CO" dirty="0">
                <a:solidFill>
                  <a:schemeClr val="tx1"/>
                </a:solidFill>
                <a:latin typeface="Arial" panose="020B0604020202020204" pitchFamily="34" charset="0"/>
                <a:hlinkClick r:id="rId3" tooltip="Toma de decisiones"/>
              </a:rPr>
              <a:t>tomar decisiones</a:t>
            </a:r>
            <a:r>
              <a:rPr lang="es-CO" dirty="0">
                <a:solidFill>
                  <a:schemeClr val="tx1"/>
                </a:solidFill>
                <a:latin typeface="Arial" panose="020B0604020202020204" pitchFamily="34" charset="0"/>
              </a:rPr>
              <a:t> sobre </a:t>
            </a:r>
            <a:r>
              <a:rPr lang="es-CO" dirty="0">
                <a:solidFill>
                  <a:schemeClr val="tx1"/>
                </a:solidFill>
                <a:latin typeface="Arial" panose="020B0604020202020204" pitchFamily="34" charset="0"/>
                <a:hlinkClick r:id="rId4" tooltip="Marketing"/>
              </a:rPr>
              <a:t>marketing</a:t>
            </a:r>
            <a:r>
              <a:rPr lang="es-CO" dirty="0">
                <a:solidFill>
                  <a:schemeClr val="tx1"/>
                </a:solidFill>
                <a:latin typeface="Arial" panose="020B0604020202020204" pitchFamily="34" charset="0"/>
              </a:rPr>
              <a:t> como precios promocionales para ciertos productos o dónde ubicar éstos dentro del supermercado. Además del ejemplo anterior aplicado al análisis de </a:t>
            </a:r>
            <a:r>
              <a:rPr lang="es-CO" i="1" dirty="0">
                <a:solidFill>
                  <a:schemeClr val="tx1"/>
                </a:solidFill>
                <a:latin typeface="Arial" panose="020B0604020202020204" pitchFamily="34" charset="0"/>
              </a:rPr>
              <a:t>la cesta de la compra.</a:t>
            </a:r>
            <a:endParaRPr lang="es-AR" dirty="0">
              <a:solidFill>
                <a:schemeClr val="tx1"/>
              </a:solidFill>
              <a:latin typeface="Arial" panose="020B0604020202020204" pitchFamily="34" charset="0"/>
              <a:cs typeface="Arial" panose="020B0604020202020204" pitchFamily="34" charset="0"/>
            </a:endParaRPr>
          </a:p>
        </p:txBody>
      </p:sp>
      <p:sp>
        <p:nvSpPr>
          <p:cNvPr id="5" name="AutoShape 2" descr="{\displaystyle \{cebollas,vegetales\}\Rightarrow \{car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 name="Imagen 5"/>
          <p:cNvPicPr>
            <a:picLocks noChangeAspect="1"/>
          </p:cNvPicPr>
          <p:nvPr/>
        </p:nvPicPr>
        <p:blipFill>
          <a:blip r:embed="rId5"/>
          <a:stretch>
            <a:fillRect/>
          </a:stretch>
        </p:blipFill>
        <p:spPr>
          <a:xfrm>
            <a:off x="3213651" y="4999121"/>
            <a:ext cx="4850501" cy="803063"/>
          </a:xfrm>
          <a:prstGeom prst="rect">
            <a:avLst/>
          </a:prstGeom>
        </p:spPr>
      </p:pic>
    </p:spTree>
    <p:extLst>
      <p:ext uri="{BB962C8B-B14F-4D97-AF65-F5344CB8AC3E}">
        <p14:creationId xmlns:p14="http://schemas.microsoft.com/office/powerpoint/2010/main" val="406458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87785-AB20-476A-A13B-64AE5AA2CFC1}"/>
              </a:ext>
            </a:extLst>
          </p:cNvPr>
          <p:cNvSpPr>
            <a:spLocks noGrp="1"/>
          </p:cNvSpPr>
          <p:nvPr>
            <p:ph type="title"/>
          </p:nvPr>
        </p:nvSpPr>
        <p:spPr/>
        <p:txBody>
          <a:bodyPr/>
          <a:lstStyle/>
          <a:p>
            <a:r>
              <a:rPr lang="es-CO" dirty="0">
                <a:latin typeface="Arial" panose="020B0604020202020204" pitchFamily="34" charset="0"/>
                <a:cs typeface="Arial" panose="020B0604020202020204" pitchFamily="34" charset="0"/>
              </a:rPr>
              <a:t>Que es Minería de Datos?</a:t>
            </a:r>
          </a:p>
        </p:txBody>
      </p:sp>
      <p:sp>
        <p:nvSpPr>
          <p:cNvPr id="3" name="Marcador de contenido 2">
            <a:extLst>
              <a:ext uri="{FF2B5EF4-FFF2-40B4-BE49-F238E27FC236}">
                <a16:creationId xmlns:a16="http://schemas.microsoft.com/office/drawing/2014/main" id="{E01C1FD8-02D9-4EA7-932C-84C6F5A5F247}"/>
              </a:ext>
            </a:extLst>
          </p:cNvPr>
          <p:cNvSpPr>
            <a:spLocks noGrp="1"/>
          </p:cNvSpPr>
          <p:nvPr>
            <p:ph idx="1"/>
          </p:nvPr>
        </p:nvSpPr>
        <p:spPr>
          <a:xfrm>
            <a:off x="897153" y="2289131"/>
            <a:ext cx="10011751" cy="3615267"/>
          </a:xfrm>
        </p:spPr>
        <p:txBody>
          <a:bodyPr>
            <a:noAutofit/>
          </a:bodyPr>
          <a:lstStyle/>
          <a:p>
            <a:pPr algn="just"/>
            <a:r>
              <a:rPr lang="es-ES" sz="2500" dirty="0">
                <a:latin typeface="Arial" panose="020B0604020202020204" pitchFamily="34" charset="0"/>
                <a:cs typeface="Arial" panose="020B0604020202020204" pitchFamily="34" charset="0"/>
              </a:rPr>
              <a:t>La tarea de minería de datos: es el análisis automático o semi-automático de grandes cantidades de datos para </a:t>
            </a:r>
            <a:r>
              <a:rPr lang="es-ES" sz="2500" b="1" u="sng" dirty="0">
                <a:latin typeface="Arial" panose="020B0604020202020204" pitchFamily="34" charset="0"/>
                <a:cs typeface="Arial" panose="020B0604020202020204" pitchFamily="34" charset="0"/>
              </a:rPr>
              <a:t>extraer patrones interesantes hasta ahora desconocidos</a:t>
            </a:r>
            <a:r>
              <a:rPr lang="es-ES" sz="2500" dirty="0">
                <a:latin typeface="Arial" panose="020B0604020202020204" pitchFamily="34" charset="0"/>
                <a:cs typeface="Arial" panose="020B0604020202020204" pitchFamily="34" charset="0"/>
              </a:rPr>
              <a:t>, como los grupos de registros de datos </a:t>
            </a:r>
            <a:r>
              <a:rPr lang="es-ES" sz="2500" dirty="0">
                <a:latin typeface="Arial" panose="020B0604020202020204" pitchFamily="34" charset="0"/>
                <a:cs typeface="Arial" panose="020B0604020202020204" pitchFamily="34" charset="0"/>
                <a:hlinkClick r:id="rId2" action="ppaction://hlinksldjump"/>
              </a:rPr>
              <a:t>(análisis clúster), </a:t>
            </a:r>
            <a:r>
              <a:rPr lang="es-ES" sz="2500" dirty="0">
                <a:latin typeface="Arial" panose="020B0604020202020204" pitchFamily="34" charset="0"/>
                <a:cs typeface="Arial" panose="020B0604020202020204" pitchFamily="34" charset="0"/>
              </a:rPr>
              <a:t>registros poco usuales (la detección de anomalías) y dependencias </a:t>
            </a:r>
            <a:r>
              <a:rPr lang="es-ES" sz="2500" dirty="0">
                <a:latin typeface="Arial" panose="020B0604020202020204" pitchFamily="34" charset="0"/>
                <a:cs typeface="Arial" panose="020B0604020202020204" pitchFamily="34" charset="0"/>
                <a:hlinkClick r:id="rId3" action="ppaction://hlinksldjump"/>
              </a:rPr>
              <a:t>(minería por reglas de asociación). </a:t>
            </a:r>
            <a:r>
              <a:rPr lang="es-ES" sz="2500" dirty="0">
                <a:latin typeface="Arial" panose="020B0604020202020204" pitchFamily="34" charset="0"/>
                <a:cs typeface="Arial" panose="020B0604020202020204" pitchFamily="34" charset="0"/>
              </a:rPr>
              <a:t>Esto generalmente implica el uso de técnicas de bases de datos como los índices espaciales. Estos patrones pueden entonces ser vistos como una especie de resumen de los datos de entrada, y pueden ser utilizados en el análisis adicional o, por ejemplo, en el aprendizaje automático y análisis predictivo. </a:t>
            </a:r>
            <a:endParaRPr lang="es-CO" sz="25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D4FCD7E8-29CF-4893-944C-66B1883B6DA7}"/>
              </a:ext>
            </a:extLst>
          </p:cNvPr>
          <p:cNvPicPr>
            <a:picLocks noChangeAspect="1"/>
          </p:cNvPicPr>
          <p:nvPr/>
        </p:nvPicPr>
        <p:blipFill>
          <a:blip r:embed="rId4"/>
          <a:stretch>
            <a:fillRect/>
          </a:stretch>
        </p:blipFill>
        <p:spPr>
          <a:xfrm>
            <a:off x="0" y="1969"/>
            <a:ext cx="1797691" cy="485377"/>
          </a:xfrm>
          <a:prstGeom prst="rect">
            <a:avLst/>
          </a:prstGeom>
        </p:spPr>
      </p:pic>
    </p:spTree>
    <p:extLst>
      <p:ext uri="{BB962C8B-B14F-4D97-AF65-F5344CB8AC3E}">
        <p14:creationId xmlns:p14="http://schemas.microsoft.com/office/powerpoint/2010/main" val="351457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963" y="156138"/>
            <a:ext cx="8440063" cy="3676825"/>
          </a:xfrm>
          <a:prstGeom prst="rect">
            <a:avLst/>
          </a:prstGeom>
        </p:spPr>
      </p:pic>
      <p:sp>
        <p:nvSpPr>
          <p:cNvPr id="3" name="Marcador de contenido 2"/>
          <p:cNvSpPr>
            <a:spLocks noGrp="1"/>
          </p:cNvSpPr>
          <p:nvPr>
            <p:ph idx="1"/>
          </p:nvPr>
        </p:nvSpPr>
        <p:spPr>
          <a:xfrm>
            <a:off x="1034650" y="3532340"/>
            <a:ext cx="10058400" cy="2555309"/>
          </a:xfrm>
        </p:spPr>
        <p:txBody>
          <a:bodyPr>
            <a:noAutofit/>
          </a:bodyPr>
          <a:lstStyle/>
          <a:p>
            <a:pPr algn="just"/>
            <a:r>
              <a:rPr lang="es-ES" sz="2500" dirty="0">
                <a:latin typeface="Arial" panose="020B0604020202020204" pitchFamily="34" charset="0"/>
                <a:cs typeface="Arial" panose="020B0604020202020204" pitchFamily="34" charset="0"/>
              </a:rPr>
              <a:t>Por ejemplo, el paso de minería de datos podría identificar varios grupos en los datos, que luego pueden ser utilizados para obtener resultados más precisos de predicción por un sistema de soporte de decisiones.</a:t>
            </a:r>
            <a:endParaRPr lang="es-AR" sz="2500" dirty="0"/>
          </a:p>
        </p:txBody>
      </p:sp>
      <p:pic>
        <p:nvPicPr>
          <p:cNvPr id="5" name="Imagen 4">
            <a:extLst>
              <a:ext uri="{FF2B5EF4-FFF2-40B4-BE49-F238E27FC236}">
                <a16:creationId xmlns:a16="http://schemas.microsoft.com/office/drawing/2014/main" id="{A39CC61E-89D0-4CFB-AC46-0344A5662F37}"/>
              </a:ext>
            </a:extLst>
          </p:cNvPr>
          <p:cNvPicPr>
            <a:picLocks noChangeAspect="1"/>
          </p:cNvPicPr>
          <p:nvPr/>
        </p:nvPicPr>
        <p:blipFill>
          <a:blip r:embed="rId3"/>
          <a:stretch>
            <a:fillRect/>
          </a:stretch>
        </p:blipFill>
        <p:spPr>
          <a:xfrm>
            <a:off x="10318458" y="0"/>
            <a:ext cx="1797691" cy="485377"/>
          </a:xfrm>
          <a:prstGeom prst="rect">
            <a:avLst/>
          </a:prstGeom>
        </p:spPr>
      </p:pic>
    </p:spTree>
    <p:extLst>
      <p:ext uri="{BB962C8B-B14F-4D97-AF65-F5344CB8AC3E}">
        <p14:creationId xmlns:p14="http://schemas.microsoft.com/office/powerpoint/2010/main" val="82270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25436"/>
          </a:xfrm>
          <a:prstGeom prst="rect">
            <a:avLst/>
          </a:prstGeom>
        </p:spPr>
      </p:pic>
      <p:sp>
        <p:nvSpPr>
          <p:cNvPr id="5" name="Título 4"/>
          <p:cNvSpPr>
            <a:spLocks noGrp="1"/>
          </p:cNvSpPr>
          <p:nvPr>
            <p:ph type="title"/>
          </p:nvPr>
        </p:nvSpPr>
        <p:spPr/>
        <p:txBody>
          <a:bodyPr/>
          <a:lstStyle/>
          <a:p>
            <a:endParaRPr lang="es-AR" dirty="0"/>
          </a:p>
        </p:txBody>
      </p:sp>
      <p:pic>
        <p:nvPicPr>
          <p:cNvPr id="6" name="Imagen 5">
            <a:extLst>
              <a:ext uri="{FF2B5EF4-FFF2-40B4-BE49-F238E27FC236}">
                <a16:creationId xmlns:a16="http://schemas.microsoft.com/office/drawing/2014/main" id="{7E25E103-6B01-4426-B7F0-E37AF580CF95}"/>
              </a:ext>
            </a:extLst>
          </p:cNvPr>
          <p:cNvPicPr>
            <a:picLocks noChangeAspect="1"/>
          </p:cNvPicPr>
          <p:nvPr/>
        </p:nvPicPr>
        <p:blipFill>
          <a:blip r:embed="rId3"/>
          <a:stretch>
            <a:fillRect/>
          </a:stretch>
        </p:blipFill>
        <p:spPr>
          <a:xfrm>
            <a:off x="84449" y="43914"/>
            <a:ext cx="1797691" cy="485377"/>
          </a:xfrm>
          <a:prstGeom prst="rect">
            <a:avLst/>
          </a:prstGeom>
        </p:spPr>
      </p:pic>
    </p:spTree>
    <p:extLst>
      <p:ext uri="{BB962C8B-B14F-4D97-AF65-F5344CB8AC3E}">
        <p14:creationId xmlns:p14="http://schemas.microsoft.com/office/powerpoint/2010/main" val="249771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735" y="461705"/>
            <a:ext cx="10760423" cy="5375424"/>
          </a:xfrm>
        </p:spPr>
      </p:pic>
      <p:sp>
        <p:nvSpPr>
          <p:cNvPr id="3" name="Marcador de contenido 2">
            <a:extLst>
              <a:ext uri="{FF2B5EF4-FFF2-40B4-BE49-F238E27FC236}">
                <a16:creationId xmlns:a16="http://schemas.microsoft.com/office/drawing/2014/main" id="{CA21EDED-7058-41F3-8337-6EFD881D16C3}"/>
              </a:ext>
            </a:extLst>
          </p:cNvPr>
          <p:cNvSpPr txBox="1">
            <a:spLocks/>
          </p:cNvSpPr>
          <p:nvPr/>
        </p:nvSpPr>
        <p:spPr>
          <a:xfrm>
            <a:off x="1420037" y="5837129"/>
            <a:ext cx="10058400" cy="4613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2600" dirty="0">
                <a:latin typeface="Arial" panose="020B0604020202020204" pitchFamily="34" charset="0"/>
                <a:cs typeface="Arial" panose="020B0604020202020204" pitchFamily="34" charset="0"/>
              </a:rPr>
              <a:t>K</a:t>
            </a:r>
            <a:r>
              <a:rPr lang="es-CO" sz="2600" dirty="0">
                <a:latin typeface="Arial" panose="020B0604020202020204" pitchFamily="34" charset="0"/>
                <a:cs typeface="Arial" panose="020B0604020202020204" pitchFamily="34" charset="0"/>
              </a:rPr>
              <a:t>DD: </a:t>
            </a:r>
            <a:r>
              <a:rPr lang="es-ES" sz="2600" dirty="0">
                <a:latin typeface="Arial" panose="020B0604020202020204" pitchFamily="34" charset="0"/>
                <a:cs typeface="Arial" panose="020B0604020202020204" pitchFamily="34" charset="0"/>
              </a:rPr>
              <a:t> Descubrimiento de conocimiento en bases de datos</a:t>
            </a:r>
          </a:p>
          <a:p>
            <a:pPr marL="0" indent="0" algn="just">
              <a:buNone/>
            </a:pPr>
            <a:endParaRPr lang="es-A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64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Arial" panose="020B0604020202020204" pitchFamily="34" charset="0"/>
                <a:cs typeface="Arial" panose="020B0604020202020204" pitchFamily="34" charset="0"/>
              </a:rPr>
              <a:t>Resumen</a:t>
            </a:r>
            <a:endParaRPr lang="es-AR"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097280" y="1929009"/>
            <a:ext cx="10058400" cy="4121062"/>
          </a:xfrm>
        </p:spPr>
        <p:txBody>
          <a:bodyPr>
            <a:noAutofit/>
          </a:bodyPr>
          <a:lstStyle/>
          <a:p>
            <a:pPr algn="just"/>
            <a:r>
              <a:rPr lang="es-CO" sz="2600" dirty="0">
                <a:latin typeface="Arial" panose="020B0604020202020204" pitchFamily="34" charset="0"/>
                <a:cs typeface="Arial" panose="020B0604020202020204" pitchFamily="34" charset="0"/>
              </a:rPr>
              <a:t>La  “Minería de datos” o “Data </a:t>
            </a:r>
            <a:r>
              <a:rPr lang="es-CO" sz="2600" dirty="0" err="1">
                <a:latin typeface="Arial" panose="020B0604020202020204" pitchFamily="34" charset="0"/>
                <a:cs typeface="Arial" panose="020B0604020202020204" pitchFamily="34" charset="0"/>
              </a:rPr>
              <a:t>Mining</a:t>
            </a:r>
            <a:r>
              <a:rPr lang="es-CO" sz="2600" dirty="0">
                <a:latin typeface="Arial" panose="020B0604020202020204" pitchFamily="34" charset="0"/>
                <a:cs typeface="Arial" panose="020B0604020202020204" pitchFamily="34" charset="0"/>
              </a:rPr>
              <a:t>” es un conjunto de técnicas para extracción de información relevante de un conjunto enorme de datos. al ser extraída resulta de suma importancia para un proceso.</a:t>
            </a:r>
          </a:p>
          <a:p>
            <a:pPr algn="just"/>
            <a:endParaRPr lang="es-CO" sz="2600" dirty="0">
              <a:latin typeface="Arial" panose="020B0604020202020204" pitchFamily="34" charset="0"/>
              <a:cs typeface="Arial" panose="020B0604020202020204" pitchFamily="34" charset="0"/>
            </a:endParaRPr>
          </a:p>
          <a:p>
            <a:pPr algn="just"/>
            <a:r>
              <a:rPr lang="es-CO" sz="2600" dirty="0">
                <a:latin typeface="Arial" panose="020B0604020202020204" pitchFamily="34" charset="0"/>
                <a:cs typeface="Arial" panose="020B0604020202020204" pitchFamily="34" charset="0"/>
              </a:rPr>
              <a:t>La minería de datos se aplica a todo tipo de datos imaginable: desde datos numéricos a imágenes de satélite, mamografías, música, archivos de ordenador, imágenes, etc. Podemos decir que “cualquier cosa” constituye un dato. Por tanto la minería de datos tiene infinitas aplicaciones: comerciales, marketing, industria, internet, agricultura, etc.</a:t>
            </a:r>
          </a:p>
          <a:p>
            <a:pPr algn="just"/>
            <a:endParaRPr lang="es-A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74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Arial" panose="020B0604020202020204" pitchFamily="34" charset="0"/>
                <a:cs typeface="Arial" panose="020B0604020202020204" pitchFamily="34" charset="0"/>
              </a:rPr>
              <a:t>Conclusión.</a:t>
            </a:r>
            <a:endParaRPr lang="es-AR"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0"/>
            <a:ext cx="12090400" cy="6333976"/>
          </a:xfrm>
          <a:prstGeom prst="rect">
            <a:avLst/>
          </a:prstGeom>
        </p:spPr>
      </p:pic>
      <p:sp>
        <p:nvSpPr>
          <p:cNvPr id="3" name="Marcador de contenido 2"/>
          <p:cNvSpPr>
            <a:spLocks noGrp="1"/>
          </p:cNvSpPr>
          <p:nvPr>
            <p:ph idx="1"/>
          </p:nvPr>
        </p:nvSpPr>
        <p:spPr/>
        <p:txBody>
          <a:bodyPr>
            <a:normAutofit/>
          </a:bodyPr>
          <a:lstStyle/>
          <a:p>
            <a:pPr algn="ctr"/>
            <a:r>
              <a:rPr lang="es-CO" sz="6000" dirty="0"/>
              <a:t>Minería de Datos es: </a:t>
            </a:r>
          </a:p>
          <a:p>
            <a:pPr algn="ctr"/>
            <a:r>
              <a:rPr lang="es-CO" sz="6000" dirty="0"/>
              <a:t>La extracción de Conocimiento que se puede hacer de las fuentes de información.</a:t>
            </a:r>
            <a:endParaRPr lang="es-AR" sz="6000" dirty="0"/>
          </a:p>
        </p:txBody>
      </p:sp>
    </p:spTree>
    <p:extLst>
      <p:ext uri="{BB962C8B-B14F-4D97-AF65-F5344CB8AC3E}">
        <p14:creationId xmlns:p14="http://schemas.microsoft.com/office/powerpoint/2010/main" val="259635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latin typeface="Arial" panose="020B0604020202020204" pitchFamily="34" charset="0"/>
                <a:cs typeface="Arial" panose="020B0604020202020204" pitchFamily="34" charset="0"/>
              </a:rPr>
              <a:t>Referencias</a:t>
            </a:r>
            <a:endParaRPr lang="es-AR"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lstStyle/>
          <a:p>
            <a:r>
              <a:rPr lang="es-AR" dirty="0">
                <a:hlinkClick r:id="rId2"/>
              </a:rPr>
              <a:t>http://www.fuenterrebollo.com/Economicas/ECONOMETRIA/SEGMENTACION/CONGLOMERADOS/conglomerados.pdf</a:t>
            </a:r>
            <a:endParaRPr lang="es-AR" dirty="0"/>
          </a:p>
          <a:p>
            <a:endParaRPr lang="es-CO" dirty="0"/>
          </a:p>
          <a:p>
            <a:r>
              <a:rPr lang="es-AR" dirty="0">
                <a:hlinkClick r:id="rId3"/>
              </a:rPr>
              <a:t>https://es.wikipedia.org/wiki/Reglas_de_asociaci%C3%B3n</a:t>
            </a:r>
            <a:endParaRPr lang="es-AR" dirty="0"/>
          </a:p>
          <a:p>
            <a:endParaRPr lang="es-CO" dirty="0"/>
          </a:p>
          <a:p>
            <a:r>
              <a:rPr lang="es-AR" dirty="0">
                <a:hlinkClick r:id="rId4"/>
              </a:rPr>
              <a:t>http://mineriadedatosiutoms.blogspot.com/2016/10/mineria-de-datos.html</a:t>
            </a:r>
            <a:endParaRPr lang="es-AR" dirty="0"/>
          </a:p>
        </p:txBody>
      </p:sp>
    </p:spTree>
    <p:extLst>
      <p:ext uri="{BB962C8B-B14F-4D97-AF65-F5344CB8AC3E}">
        <p14:creationId xmlns:p14="http://schemas.microsoft.com/office/powerpoint/2010/main" val="426042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4754" y="3181611"/>
            <a:ext cx="10058400" cy="935694"/>
          </a:xfrm>
        </p:spPr>
        <p:txBody>
          <a:bodyPr/>
          <a:lstStyle/>
          <a:p>
            <a:pPr algn="ctr"/>
            <a:r>
              <a:rPr lang="es-CO" dirty="0">
                <a:latin typeface="Arial" panose="020B0604020202020204" pitchFamily="34" charset="0"/>
                <a:cs typeface="Arial" panose="020B0604020202020204" pitchFamily="34" charset="0"/>
              </a:rPr>
              <a:t>Muchas Gracias</a:t>
            </a:r>
            <a:endParaRPr lang="es-AR"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C00666F-597B-4B68-B4BA-C427EE1F85A1}"/>
              </a:ext>
            </a:extLst>
          </p:cNvPr>
          <p:cNvPicPr>
            <a:picLocks noChangeAspect="1"/>
          </p:cNvPicPr>
          <p:nvPr/>
        </p:nvPicPr>
        <p:blipFill>
          <a:blip r:embed="rId2"/>
          <a:stretch>
            <a:fillRect/>
          </a:stretch>
        </p:blipFill>
        <p:spPr>
          <a:xfrm>
            <a:off x="10318458" y="0"/>
            <a:ext cx="1797691" cy="485377"/>
          </a:xfrm>
          <a:prstGeom prst="rect">
            <a:avLst/>
          </a:prstGeom>
        </p:spPr>
      </p:pic>
    </p:spTree>
    <p:extLst>
      <p:ext uri="{BB962C8B-B14F-4D97-AF65-F5344CB8AC3E}">
        <p14:creationId xmlns:p14="http://schemas.microsoft.com/office/powerpoint/2010/main" val="3258078366"/>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111</TotalTime>
  <Words>597</Words>
  <Application>Microsoft Office PowerPoint</Application>
  <PresentationFormat>Panorámica</PresentationFormat>
  <Paragraphs>35</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Retrospección</vt:lpstr>
      <vt:lpstr>Minería de Datos</vt:lpstr>
      <vt:lpstr>Que es Minería de Datos?</vt:lpstr>
      <vt:lpstr>Presentación de PowerPoint</vt:lpstr>
      <vt:lpstr>Presentación de PowerPoint</vt:lpstr>
      <vt:lpstr>Presentación de PowerPoint</vt:lpstr>
      <vt:lpstr>Resumen</vt:lpstr>
      <vt:lpstr>Conclusión.</vt:lpstr>
      <vt:lpstr>Referencias</vt:lpstr>
      <vt:lpstr>Muchas Gracias</vt:lpstr>
      <vt:lpstr>Flujo de información y niveles de abstracción</vt:lpstr>
      <vt:lpstr>Bibliomining y la minería de datos aplicada a los entornos documentales</vt:lpstr>
      <vt:lpstr>El Análisis Cluster</vt:lpstr>
      <vt:lpstr>Minería por reglas de asociación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A01-1-0604-12</dc:creator>
  <cp:lastModifiedBy>A01-1-0604-05</cp:lastModifiedBy>
  <cp:revision>14</cp:revision>
  <dcterms:created xsi:type="dcterms:W3CDTF">2019-09-14T21:43:51Z</dcterms:created>
  <dcterms:modified xsi:type="dcterms:W3CDTF">2019-09-28T21:08:23Z</dcterms:modified>
</cp:coreProperties>
</file>